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66" r:id="rId6"/>
    <p:sldId id="275" r:id="rId7"/>
    <p:sldId id="292" r:id="rId8"/>
    <p:sldId id="285" r:id="rId9"/>
    <p:sldId id="317" r:id="rId10"/>
    <p:sldId id="316" r:id="rId11"/>
    <p:sldId id="291" r:id="rId12"/>
    <p:sldId id="286" r:id="rId13"/>
    <p:sldId id="295" r:id="rId14"/>
    <p:sldId id="318" r:id="rId15"/>
    <p:sldId id="305" r:id="rId16"/>
    <p:sldId id="320" r:id="rId17"/>
    <p:sldId id="321" r:id="rId18"/>
    <p:sldId id="319" r:id="rId19"/>
    <p:sldId id="296" r:id="rId20"/>
    <p:sldId id="332" r:id="rId21"/>
    <p:sldId id="287" r:id="rId22"/>
    <p:sldId id="257" r:id="rId23"/>
    <p:sldId id="265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A6A6A6"/>
    <a:srgbClr val="FFC000"/>
    <a:srgbClr val="2B75CF"/>
    <a:srgbClr val="B5A380"/>
    <a:srgbClr val="959DBF"/>
    <a:srgbClr val="2D5AC2"/>
    <a:srgbClr val="2E76BC"/>
    <a:srgbClr val="C55A11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0" autoAdjust="0"/>
    <p:restoredTop sz="80526" autoAdjust="0"/>
  </p:normalViewPr>
  <p:slideViewPr>
    <p:cSldViewPr snapToGrid="0">
      <p:cViewPr>
        <p:scale>
          <a:sx n="75" d="100"/>
          <a:sy n="75" d="100"/>
        </p:scale>
        <p:origin x="118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模型文本输入表示。输入嵌入是卷积嵌入、相干嵌入和位置嵌入的总和。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dirty="0" smtClean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时</a:t>
                </a:r>
                <a:r>
                  <a:rPr lang="en-US" altLang="zh-CN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，</a:t>
                </a:r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𝐶𝑆𝐼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表示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𝒋</m:t>
                    </m:r>
                  </m:oMath>
                </a14:m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相对于</a:t>
                </a:r>
                <a:r>
                  <a:rPr lang="zh-CN" altLang="en-US" sz="1000" b="1" kern="1200" dirty="0">
                    <a:solidFill>
                      <a:schemeClr val="accent1"/>
                    </a:solidFill>
                    <a:latin typeface="+mj-ea"/>
                    <a:ea typeface="+mn-ea"/>
                    <a:cs typeface="Songti SC Bold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sz="1000" b="1" i="1" kern="12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</a:rPr>
                      <m:t>𝒊</m:t>
                    </m:r>
                  </m:oMath>
                </a14:m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的变化情况</a:t>
                </a:r>
                <a:r>
                  <a:rPr lang="en-US" altLang="zh-CN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；</a:t>
                </a:r>
                <a:endParaRPr lang="en-US" altLang="zh-CN" dirty="0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 dirty="0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如果变化率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ongti SC Regular" panose="02010800040101010101" charset="-122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宋体" charset="0"/>
                                        <a:cs typeface="DejaVu Math TeX Gyre" panose="02000503000000000000" charset="0"/>
                                      </a:rPr>
                                      <m:t>∆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𝐶𝑆𝐼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  <m:t>𝛽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ongti SC Regular" panose="02010800040101010101" charset="-122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𝐶𝑆𝐼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  <m:t>𝛽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，</a:t>
                </a:r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说明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𝒊</m:t>
                    </m:r>
                  </m:oMath>
                </a14:m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和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𝒋</m:t>
                    </m:r>
                  </m:oMath>
                </a14:m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具有时间相关性</a:t>
                </a:r>
                <a:r>
                  <a:rPr lang="en-US" altLang="zh-CN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;</a:t>
                </a:r>
                <a:endParaRPr lang="en-US" altLang="zh-CN" dirty="0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 dirty="0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因此分配相同的相干</a:t>
                </a:r>
                <a:r>
                  <a:rPr lang="zh-CN" altLang="en-US" dirty="0" smtClean="0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𝑉𝑒𝑐𝑡𝑜𝑟</m:t>
                    </m:r>
                  </m:oMath>
                </a14:m>
                <a:r>
                  <a:rPr lang="zh-CN" altLang="en-US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，</a:t>
                </a:r>
                <a:endParaRPr lang="zh-CN" altLang="en-US" dirty="0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 i="1" dirty="0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最后求</a:t>
                </a:r>
                <a:r>
                  <a:rPr lang="zh-CN" altLang="en-US" dirty="0" smtClean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𝐸𝑚𝑏𝑒𝑑𝑑𝑖𝑛𝑔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𝐸𝑚𝑏𝑒𝑑𝑑𝑖𝑛𝑔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𝑉𝑒𝑐𝑡𝑜𝑟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i="1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，</a:t>
                </a:r>
                <a:r>
                  <a:rPr lang="en-US" altLang="zh-CN" i="1" dirty="0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将原始输入映射到更高维度（D_\text{model}），提供更丰富的表达能力。</a:t>
                </a:r>
                <a:endParaRPr lang="en-US" altLang="zh-CN" i="1" dirty="0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zh-CN" altLang="en-US" dirty="0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cross-attention（交叉注意力）的核心作用是实现多模态或多源信息之间的关联与融合。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方位延迟域信道响应矩阵( ADCRM )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/>
              <a:t>随着无线通信规模的指数级增长，信道环境愈发复杂多变，使得精确预测信道成为亟待解决的关键问题。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信道预测的必要性</a:t>
            </a:r>
            <a:endParaRPr lang="zh-CN" altLang="en-US" b="1"/>
          </a:p>
          <a:p>
            <a:r>
              <a:rPr lang="zh-CN" altLang="en-US"/>
              <a:t>随着无线通信网络规模的指数级增长与场景多样化，信道环境的动态性显著增强，</a:t>
            </a:r>
            <a:r>
              <a:rPr lang="zh-CN" altLang="en-US">
                <a:sym typeface="+mn-ea"/>
              </a:rPr>
              <a:t>射频信号在空中传播时，会受到多径反射、衰落和噪声的影响，从而形成时变信道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使得传统基于瞬时CSI的处理方法难以满足实时性与可靠性要求。</a:t>
            </a:r>
            <a:r>
              <a:rPr lang="zh-CN" altLang="en-US"/>
              <a:t>由此，信道预测任务应运而生</a:t>
            </a:r>
            <a:r>
              <a:rPr lang="en-US" altLang="zh-CN"/>
              <a:t>。</a:t>
            </a:r>
            <a:r>
              <a:rPr lang="zh-CN" altLang="en-US">
                <a:sym typeface="+mn-ea"/>
              </a:rPr>
              <a:t>信道预测</a:t>
            </a:r>
            <a:r>
              <a:rPr lang="zh-CN" altLang="en-US">
                <a:sym typeface="+mn-ea"/>
              </a:rPr>
              <a:t>在应对高速场景下的信道时变、减少CSI反馈开销、提升波束赋形与调度的实时性具有重要意义。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OFDM 技术将宽带信号分解为多个窄带子载波，使每个子载波近似经历平坦衰落。信道的传输特性可以用信道频率响应（CFR）或者信道时域脉冲响应（CIR）来描述。</a:t>
            </a:r>
            <a:endParaRPr lang="zh-CN" altLang="en-US"/>
          </a:p>
          <a:p>
            <a:r>
              <a:rPr lang="zh-CN" altLang="en-US"/>
              <a:t>•CIR 描述信号在各个路径上的时延和增益分布</a:t>
            </a:r>
            <a:endParaRPr lang="zh-CN" altLang="en-US"/>
          </a:p>
          <a:p>
            <a:r>
              <a:rPr lang="zh-CN" altLang="en-US"/>
              <a:t>•CFR 反映每个子载波的幅度衰减和相位旋转</a:t>
            </a:r>
            <a:endParaRPr lang="zh-CN" altLang="en-US"/>
          </a:p>
          <a:p>
            <a:r>
              <a:rPr lang="zh-CN" altLang="en-US"/>
              <a:t>•实际系统中获取的信道状态信息（CSI），就是离散频率上的 CFR 采样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在信道快速变化的环境中，实时测量 CSI 会带来较大的反馈开销和延迟。</a:t>
            </a:r>
            <a:endParaRPr lang="zh-CN" altLang="en-US"/>
          </a:p>
          <a:p>
            <a:r>
              <a:rPr lang="zh-CN" altLang="en-US"/>
              <a:t>信道预测的目标，就是利用历史 CSI（或等价的 CIR/CFR）序列，学习信道在时间、频率和空间上的相关性，从而预测未来的信道状态。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通过这种方式，我们可以提前掌握射频链路的变化趋势，为自适应调制、波束赋形和资源调度提供先验信息，使通信系统更加可靠和及时响应。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方位延迟域信道响应矩阵( ADCRM )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视觉语言模型（VLM）通过</a:t>
            </a:r>
            <a:r>
              <a:rPr lang="zh-CN" altLang="en-US" dirty="0" smtClean="0"/>
              <a:t>联合预训练</a:t>
            </a:r>
            <a:r>
              <a:rPr lang="zh-CN" altLang="en-US" dirty="0"/>
              <a:t>视觉编码器与语言编码器，在共享的多模态语义空间中实现图像与文本的</a:t>
            </a:r>
            <a:r>
              <a:rPr lang="zh-CN" altLang="en-US" dirty="0" smtClean="0"/>
              <a:t>对齐，</a:t>
            </a:r>
            <a:r>
              <a:rPr lang="zh-CN" altLang="en-US" dirty="0"/>
              <a:t>VLM具备强大的跨域迁移和零样本学习能力，成为视觉与语言融合研究的重要基础框架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•视觉编码器 → LLM：支持跨模态生成、问答、推理等任务</a:t>
            </a:r>
            <a:endParaRPr lang="zh-CN" altLang="en-US" dirty="0"/>
          </a:p>
          <a:p>
            <a:r>
              <a:rPr lang="zh-CN" altLang="en-US" dirty="0"/>
              <a:t>•视觉编码器</a:t>
            </a:r>
            <a:r>
              <a:rPr lang="en-US" altLang="zh-CN" dirty="0"/>
              <a:t>、</a:t>
            </a:r>
            <a:r>
              <a:rPr lang="zh-CN" altLang="en-US" dirty="0"/>
              <a:t>语言编码器 → 对比学习：实现图文对齐、多模态检索与统一表示学习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将提示词（prompt）作为输入前缀 是一种借鉴大模型思维的结构化建模方式，确实有深层次的优势。</a:t>
            </a:r>
            <a:endParaRPr lang="zh-CN" altLang="en-US"/>
          </a:p>
          <a:p>
            <a:r>
              <a:rPr lang="zh-CN" altLang="en-US"/>
              <a:t>模型接收到这个前缀后，会在高维空间中形成一种条件分布引导，引导 </a:t>
            </a:r>
            <a:r>
              <a:rPr lang="en-US" altLang="zh-CN"/>
              <a:t>VLM</a:t>
            </a:r>
            <a:r>
              <a:rPr lang="zh-CN" altLang="en-US"/>
              <a:t>在解码时聚焦于「指定的信道预测任务」而非简单的</a:t>
            </a:r>
            <a:r>
              <a:rPr lang="en-US" altLang="zh-CN"/>
              <a:t>NLP</a:t>
            </a:r>
            <a:r>
              <a:rPr lang="zh-CN" altLang="en-US"/>
              <a:t>问答。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 hasCustomPrompt="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>
            <a:fillRect/>
          </a:stretch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>
              <a:fillRect/>
            </a:stretch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>
              <a:fillRect/>
            </a:stretch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>
            <a:fillRect/>
          </a:stretch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  <a14:imgEffect>
                          <a14:colorTemperature colorTemp="72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  <a14:imgEffect>
                        <a14:colorTemperature colorTemp="72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40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7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5" name="文本占位符 11"/>
          <p:cNvSpPr txBox="1"/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8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基于视觉</a:t>
            </a:r>
            <a:r>
              <a:rPr lang="en-US" altLang="zh-CN" dirty="0"/>
              <a:t>-</a:t>
            </a:r>
            <a:r>
              <a:rPr lang="zh-CN" altLang="en-US" dirty="0"/>
              <a:t>语言模型的信道预测方法</a:t>
            </a:r>
            <a:endParaRPr lang="zh-CN" altLang="en-US" dirty="0"/>
          </a:p>
        </p:txBody>
      </p:sp>
      <p:sp>
        <p:nvSpPr>
          <p:cNvPr id="6" name="文本占位符 11"/>
          <p:cNvSpPr txBox="1"/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汇报人：吴伯涛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46" y="2045970"/>
            <a:ext cx="7932420" cy="3937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数据对齐视觉编码器</a:t>
            </a:r>
            <a:endParaRPr kumimoji="1" lang="zh-CN" altLang="en-US" sz="2400" dirty="0">
              <a:solidFill>
                <a:schemeClr val="tx1"/>
              </a:solidFill>
              <a:latin typeface="+mn-ea"/>
              <a:cs typeface="Songti SC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37274" y="5512494"/>
            <a:ext cx="1616149" cy="3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17669036">
            <a:off x="6999605" y="4877435"/>
            <a:ext cx="1616075" cy="42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7220" y="2502535"/>
            <a:ext cx="2280920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AutoShape 2" descr="Introduction to InceptionNet - Scaler Top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7818755" y="4365625"/>
            <a:ext cx="159385" cy="276225"/>
          </a:xfrm>
          <a:prstGeom prst="rightArrow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65" y="4123055"/>
            <a:ext cx="3606800" cy="138938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7978140" y="1112520"/>
            <a:ext cx="3855085" cy="260921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094085" y="3442970"/>
            <a:ext cx="983615" cy="44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6200000">
            <a:off x="9811385" y="3769360"/>
            <a:ext cx="248285" cy="276225"/>
          </a:xfrm>
          <a:prstGeom prst="rightArrow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提示词作为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前缀</a:t>
            </a:r>
            <a:endParaRPr kumimoji="1" lang="zh-CN" altLang="en-US" sz="2400" dirty="0">
              <a:solidFill>
                <a:schemeClr val="tx1"/>
              </a:solidFill>
              <a:latin typeface="+mn-ea"/>
              <a:cs typeface="Songti SC" panose="020108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05255" y="1730375"/>
            <a:ext cx="5986780" cy="186182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[Task]: 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Forecast the next {pred_len} steps using past {seq_len} steps.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l"/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[D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ataset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]: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The measurement scenario for this dataset is </a:t>
            </a:r>
            <a:r>
              <a:rPr lang="en-US" altLang="zh-CN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xxx.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l"/>
            <a:r>
              <a:rPr lang="zh-CN" altLang="en-US" sz="140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[Statistics]: 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Input value ranges from &lt;min&gt; to ‹max&gt;, with a median of &lt;median&gt; and an overall &lt;downward&gt; trend, and top k lags are {lags}. 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l"/>
            <a:r>
              <a:rPr lang="zh-CN" altLang="en-US" sz="14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[Image]:</a:t>
            </a:r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CSI data is transformed into images using multi-scale convolutional layers and periodic stacking to highlight trends, periodic patterns, and multi-scale features for prediction.</a:t>
            </a:r>
            <a:endParaRPr lang="zh-CN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梯形 5"/>
          <p:cNvSpPr/>
          <p:nvPr/>
        </p:nvSpPr>
        <p:spPr>
          <a:xfrm rot="5400000">
            <a:off x="8746490" y="3207385"/>
            <a:ext cx="2393315" cy="1041400"/>
          </a:xfrm>
          <a:prstGeom prst="trapezoid">
            <a:avLst>
              <a:gd name="adj" fmla="val 42408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Text</a:t>
            </a: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Encoder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541145" y="3875405"/>
            <a:ext cx="0" cy="2773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536700" y="3884930"/>
            <a:ext cx="34734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634490" y="3990340"/>
            <a:ext cx="3095625" cy="2315845"/>
            <a:chOff x="1534" y="3999"/>
            <a:chExt cx="4875" cy="36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rcRect l="10028" t="10257" r="9997" b="10012"/>
            <a:stretch>
              <a:fillRect/>
            </a:stretch>
          </p:blipFill>
          <p:spPr>
            <a:xfrm>
              <a:off x="1534" y="3999"/>
              <a:ext cx="4875" cy="364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194" y="3999"/>
              <a:ext cx="1215" cy="36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 rot="16200000">
            <a:off x="931545" y="5805170"/>
            <a:ext cx="92583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frequency</a:t>
            </a:r>
            <a:endParaRPr lang="en-US" altLang="zh-CN" sz="1200"/>
          </a:p>
        </p:txBody>
      </p:sp>
      <p:sp>
        <p:nvSpPr>
          <p:cNvPr id="19" name="文本框 18"/>
          <p:cNvSpPr txBox="1"/>
          <p:nvPr/>
        </p:nvSpPr>
        <p:spPr>
          <a:xfrm>
            <a:off x="4450080" y="3592195"/>
            <a:ext cx="56007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time</a:t>
            </a:r>
            <a:endParaRPr lang="en-US" altLang="zh-CN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1"/>
              <p:cNvSpPr/>
              <p:nvPr/>
            </p:nvSpPr>
            <p:spPr>
              <a:xfrm>
                <a:off x="8131175" y="3437255"/>
                <a:ext cx="553085" cy="553085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</m:oMath>
                  </m:oMathPara>
                </a14:m>
                <a:endParaRPr lang="en-US" altLang="zh-CN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75" y="3437255"/>
                <a:ext cx="553085" cy="553085"/>
              </a:xfrm>
              <a:prstGeom prst="ellipse">
                <a:avLst/>
              </a:prstGeom>
              <a:blipFill rotWithShape="1">
                <a:blip r:embed="rId3"/>
                <a:stretch>
                  <a:fillRect l="-1263" t="-1263" r="-1148" b="-1148"/>
                </a:stretch>
              </a:blip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肘形连接符 19"/>
          <p:cNvCxnSpPr>
            <a:stCxn id="15" idx="3"/>
            <a:endCxn id="12" idx="4"/>
          </p:cNvCxnSpPr>
          <p:nvPr/>
        </p:nvCxnSpPr>
        <p:spPr>
          <a:xfrm flipV="1">
            <a:off x="4730115" y="3990340"/>
            <a:ext cx="3677920" cy="115760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561965" y="4935220"/>
            <a:ext cx="2308225" cy="46799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Conv Embedding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2" name="肘形连接符 21"/>
          <p:cNvCxnSpPr>
            <a:stCxn id="5" idx="3"/>
            <a:endCxn id="12" idx="0"/>
          </p:cNvCxnSpPr>
          <p:nvPr/>
        </p:nvCxnSpPr>
        <p:spPr>
          <a:xfrm>
            <a:off x="7392035" y="2661285"/>
            <a:ext cx="1016000" cy="77597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6"/>
            <a:endCxn id="6" idx="2"/>
          </p:cNvCxnSpPr>
          <p:nvPr/>
        </p:nvCxnSpPr>
        <p:spPr>
          <a:xfrm>
            <a:off x="8684260" y="3714115"/>
            <a:ext cx="738505" cy="146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584" y="1957635"/>
            <a:ext cx="11488645" cy="335294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j-ea"/>
                <a:ea typeface="+mj-ea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+mj-ea"/>
                <a:ea typeface="+mj-ea"/>
                <a:cs typeface="Songti SC" panose="02010800040101010101" pitchFamily="2" charset="-122"/>
              </a:rPr>
              <a:t>数据对齐语言编码器</a:t>
            </a:r>
            <a:endParaRPr kumimoji="1" lang="zh-CN" altLang="en-US" sz="2400" dirty="0">
              <a:solidFill>
                <a:schemeClr val="tx1"/>
              </a:solidFill>
              <a:latin typeface="+mj-ea"/>
              <a:ea typeface="+mj-ea"/>
              <a:cs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775" y="3488690"/>
            <a:ext cx="10826750" cy="21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935355" y="3897630"/>
                <a:ext cx="10365105" cy="40957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𝐶𝑜𝑛𝑣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𝐸𝑚𝑏𝑒𝑑𝑑𝑖𝑛𝑔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𝐶𝑜𝑛𝑣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/>
                <a:endParaRPr lang="en-US" altLang="zh-CN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" y="3897630"/>
                <a:ext cx="10365105" cy="409575"/>
              </a:xfrm>
              <a:prstGeom prst="rect">
                <a:avLst/>
              </a:prstGeom>
              <a:blipFill rotWithShape="1">
                <a:blip r:embed="rId3"/>
                <a:stretch>
                  <a:fillRect b="-56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35355" y="4457065"/>
                <a:ext cx="10191750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  <a:cs typeface="DejaVu Math TeX Gyre" panose="02000503000000000000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是原始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CSI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输出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en-US" altLang="zh-CN" i="1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W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是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1D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卷积核的权重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en-US" altLang="zh-CN" i="1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b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是偏置大小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。 1D </a:t>
                </a:r>
                <a:r>
                  <a:rPr lang="en-US" altLang="zh-CN" dirty="0" err="1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卷积嵌入，将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原始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CSI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输入</a:t>
                </a:r>
                <a:r>
                  <a:rPr lang="en-US" altLang="zh-CN" dirty="0" err="1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映射到高维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的</a:t>
                </a:r>
                <a:r>
                  <a:rPr lang="en-US" altLang="zh-CN" dirty="0" err="1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特征空间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zh-CN" altLang="en-US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更好的表示输入的复杂模式</a:t>
                </a:r>
                <a:r>
                  <a:rPr lang="en-US" altLang="zh-CN" dirty="0">
                    <a:latin typeface="+mj-ea"/>
                    <a:ea typeface="+mj-ea"/>
                    <a:cs typeface="DejaVu Math TeX Gyre" panose="02000503000000000000" charset="0"/>
                    <a:sym typeface="+mn-ea"/>
                  </a:rPr>
                  <a:t>。</a:t>
                </a:r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" y="4457065"/>
                <a:ext cx="10191750" cy="922020"/>
              </a:xfrm>
              <a:prstGeom prst="rect">
                <a:avLst/>
              </a:prstGeom>
              <a:blipFill rotWithShape="1">
                <a:blip r:embed="rId4"/>
                <a:stretch>
                  <a:fillRect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584" y="1957635"/>
            <a:ext cx="11488645" cy="335294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数据对齐语言编码器</a:t>
            </a:r>
            <a:endParaRPr kumimoji="1" lang="zh-CN" altLang="en-US" sz="2400" dirty="0">
              <a:solidFill>
                <a:schemeClr val="tx1"/>
              </a:solidFill>
              <a:latin typeface="+mn-ea"/>
              <a:cs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872" y="4369981"/>
            <a:ext cx="11367114" cy="1237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  <a:sym typeface="+mn-ea"/>
              </a:rPr>
              <a:t>计算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相干编码</a:t>
            </a:r>
            <a:endParaRPr kumimoji="1" lang="zh-CN" altLang="en-US" sz="2400" dirty="0">
              <a:solidFill>
                <a:schemeClr val="tx1"/>
              </a:solidFill>
              <a:latin typeface="+mn-ea"/>
              <a:cs typeface="Songti SC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855980"/>
            <a:ext cx="4433570" cy="5798185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3145" y="1696720"/>
          <a:ext cx="4622165" cy="308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6858000" imgH="4584700" progId="Package">
                  <p:embed/>
                </p:oleObj>
              </mc:Choice>
              <mc:Fallback>
                <p:oleObj name="" r:id="rId3" imgW="6858000" imgH="45847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3145" y="1696720"/>
                        <a:ext cx="4622165" cy="308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80937" y="5264404"/>
                <a:ext cx="5411470" cy="3708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𝐶𝑜𝐸𝑚𝑏𝑒𝑑𝑑𝑖𝑛𝑔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𝐸𝑚𝑏𝑒𝑑𝑑𝑖𝑛𝑔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𝐶𝑜𝑉𝑒𝑐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37" y="5264404"/>
                <a:ext cx="5411470" cy="370840"/>
              </a:xfrm>
              <a:prstGeom prst="rect">
                <a:avLst/>
              </a:prstGeom>
              <a:blipFill rotWithShape="1">
                <a:blip r:embed="rId5"/>
                <a:stretch>
                  <a:fillRect l="-11" t="-68" r="11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cs typeface="Songti SC" panose="02010800040101010101" pitchFamily="2" charset="-122"/>
              </a:rPr>
              <a:t>数据对齐语言编码器</a:t>
            </a:r>
            <a:endParaRPr kumimoji="1" lang="zh-CN" altLang="en-US" sz="2400" dirty="0">
              <a:solidFill>
                <a:schemeClr val="tx1"/>
              </a:solidFill>
              <a:latin typeface="+mn-ea"/>
              <a:cs typeface="Songti SC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173945" y="5514975"/>
                <a:ext cx="3939476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45" y="5514975"/>
                <a:ext cx="3939476" cy="287323"/>
              </a:xfrm>
              <a:prstGeom prst="rect">
                <a:avLst/>
              </a:prstGeom>
              <a:blipFill rotWithShape="1">
                <a:blip r:embed="rId2"/>
                <a:stretch>
                  <a:fillRect l="-2" r="1" b="-1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762891" y="5989623"/>
                <a:ext cx="4393062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891" y="5989623"/>
                <a:ext cx="4393062" cy="28732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5" b="-11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84" y="1957635"/>
            <a:ext cx="11488645" cy="3352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模型设计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078230"/>
            <a:ext cx="10097770" cy="4119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655382" y="5420614"/>
                <a:ext cx="7318375" cy="7632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𝐶𝑟𝑜𝑠𝑠𝐴𝑡𝑡𝑒𝑛𝑡𝑖𝑜𝑛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𝑄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𝑉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𝑠𝑜𝑓𝑡𝑚𝑎𝑥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𝑉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zh-CN" altLang="en-US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其中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𝐾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𝑉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382" y="5420614"/>
                <a:ext cx="7318375" cy="763270"/>
              </a:xfrm>
              <a:prstGeom prst="rect">
                <a:avLst/>
              </a:prstGeom>
              <a:blipFill rotWithShape="1">
                <a:blip r:embed="rId2"/>
                <a:stretch>
                  <a:fillRect l="-8" t="-33" r="8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591300" y="1203960"/>
            <a:ext cx="4537710" cy="51142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多场景</a:t>
            </a:r>
            <a:r>
              <a:rPr lang="zh-CN" altLang="en-US" dirty="0"/>
              <a:t>验证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25550" y="1202055"/>
            <a:ext cx="4088765" cy="511619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446395" y="3546475"/>
            <a:ext cx="1012190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10310" y="1202055"/>
            <a:ext cx="413258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室外场景</a:t>
            </a:r>
            <a:endParaRPr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6597015" y="1204595"/>
            <a:ext cx="4552315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室内场景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30" y="4187132"/>
            <a:ext cx="2619996" cy="19724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98" y="1989143"/>
            <a:ext cx="2634737" cy="1977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73" y="1965788"/>
            <a:ext cx="2635223" cy="1977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440" y="4126692"/>
            <a:ext cx="2619996" cy="1977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计划进度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研究背景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研究现状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研究内容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计划进度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35585" y="1035685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调研现有信道预测的具体方法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435" y="1193165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2025.11-2026.1</a:t>
            </a:r>
            <a:endParaRPr lang="en-US" altLang="zh-CN" b="1" dirty="0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5585" y="215265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分析视觉</a:t>
            </a:r>
            <a:r>
              <a:rPr lang="en-US" altLang="zh-CN" sz="2400" b="1">
                <a:solidFill>
                  <a:schemeClr val="tx1"/>
                </a:solidFill>
              </a:rPr>
              <a:t>-</a:t>
            </a:r>
            <a:r>
              <a:rPr lang="zh-CN" altLang="en-US" sz="2400" b="1">
                <a:solidFill>
                  <a:schemeClr val="tx1"/>
                </a:solidFill>
              </a:rPr>
              <a:t>语言模型的可行性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435" y="231013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2026.1-2026.3</a:t>
            </a:r>
            <a:endParaRPr lang="en-US" altLang="zh-CN" b="1" dirty="0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5585" y="324993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设计模型框架和模态对齐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2435" y="340741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2026.3-2026.6</a:t>
            </a:r>
            <a:endParaRPr lang="en-US" altLang="zh-CN" b="1" dirty="0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5585" y="434721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多场景验证模型泛化能力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2435" y="450469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2026.6-2026.9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35585" y="5464175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完成论文定稿和毕业答辩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2435" y="5621655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2026.9-2026.12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5846445" y="182880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5846445" y="290957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5846445" y="4026535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5846445" y="514350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2"/>
          <p:cNvSpPr>
            <a:spLocks noGrp="1"/>
          </p:cNvSpPr>
          <p:nvPr/>
        </p:nvSpPr>
        <p:spPr>
          <a:xfrm>
            <a:off x="828675" y="0"/>
            <a:ext cx="11353800" cy="85598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计划进度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/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  <a:endParaRPr lang="zh-CN" altLang="en-US" sz="9600" spc="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研究背景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无线通信的飞速发展与趋势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1031875"/>
            <a:ext cx="11198225" cy="56705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sz="2400" dirty="0">
                <a:solidFill>
                  <a:schemeClr val="tx1"/>
                </a:solidFill>
                <a:latin typeface="+mn-ea"/>
              </a:rPr>
              <a:t>随着无线通信规模的</a:t>
            </a:r>
            <a:r>
              <a:rPr kumimoji="1" sz="2400" b="1" dirty="0">
                <a:solidFill>
                  <a:schemeClr val="accent1"/>
                </a:solidFill>
                <a:latin typeface="+mn-ea"/>
              </a:rPr>
              <a:t>指数级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增长，</a:t>
            </a:r>
            <a:r>
              <a:rPr kumimoji="1" sz="2400" b="1" dirty="0">
                <a:solidFill>
                  <a:schemeClr val="accent1"/>
                </a:solidFill>
                <a:latin typeface="+mn-ea"/>
              </a:rPr>
              <a:t>精确</a:t>
            </a:r>
            <a:r>
              <a:rPr kumimoji="1" sz="2400" b="1" dirty="0">
                <a:solidFill>
                  <a:schemeClr val="accent1"/>
                </a:solidFill>
                <a:latin typeface="+mn-ea"/>
                <a:sym typeface="+mn-ea"/>
              </a:rPr>
              <a:t>预测</a:t>
            </a:r>
            <a:r>
              <a:rPr kumimoji="1" sz="2400" b="1" dirty="0">
                <a:solidFill>
                  <a:schemeClr val="accent1"/>
                </a:solidFill>
                <a:latin typeface="+mn-ea"/>
              </a:rPr>
              <a:t>信道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成为亟待解决的问题</a:t>
            </a:r>
            <a:r>
              <a:rPr kumimoji="1" lang="en-US" sz="2400" dirty="0">
                <a:solidFill>
                  <a:schemeClr val="tx1"/>
                </a:solidFill>
                <a:latin typeface="+mn-ea"/>
              </a:rPr>
              <a:t>。</a:t>
            </a:r>
            <a:endParaRPr kumimoji="1" 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图片 11" descr="无线通信的发展"/>
          <p:cNvPicPr>
            <a:picLocks noChangeAspect="1"/>
          </p:cNvPicPr>
          <p:nvPr/>
        </p:nvPicPr>
        <p:blipFill>
          <a:blip r:embed="rId2"/>
          <a:srcRect b="4740"/>
          <a:stretch>
            <a:fillRect/>
          </a:stretch>
        </p:blipFill>
        <p:spPr>
          <a:xfrm>
            <a:off x="828675" y="1774825"/>
            <a:ext cx="6273800" cy="4060190"/>
          </a:xfrm>
          <a:prstGeom prst="rect">
            <a:avLst/>
          </a:prstGeom>
        </p:spPr>
      </p:pic>
      <p:pic>
        <p:nvPicPr>
          <p:cNvPr id="17" name="图片 16" descr="动态性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75" y="2347595"/>
            <a:ext cx="4189730" cy="31038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484245" y="5835015"/>
            <a:ext cx="96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高速率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13775" y="5819140"/>
            <a:ext cx="116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高动态性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/>
        </p:nvSpPr>
        <p:spPr>
          <a:xfrm>
            <a:off x="828675" y="0"/>
            <a:ext cx="11353800" cy="85598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信道预测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821180" y="1875790"/>
            <a:ext cx="0" cy="2773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816735" y="1885315"/>
            <a:ext cx="34734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914525" y="1990725"/>
            <a:ext cx="3095625" cy="2315845"/>
            <a:chOff x="1534" y="3999"/>
            <a:chExt cx="4875" cy="36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rcRect l="10028" t="10257" r="9997" b="10012"/>
            <a:stretch>
              <a:fillRect/>
            </a:stretch>
          </p:blipFill>
          <p:spPr>
            <a:xfrm>
              <a:off x="1534" y="3999"/>
              <a:ext cx="4875" cy="364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194" y="3999"/>
              <a:ext cx="1215" cy="36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 rot="16200000">
            <a:off x="1211580" y="3805555"/>
            <a:ext cx="92583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frequency</a:t>
            </a:r>
            <a:endParaRPr lang="en-US" altLang="zh-CN" sz="1200"/>
          </a:p>
        </p:txBody>
      </p:sp>
      <p:sp>
        <p:nvSpPr>
          <p:cNvPr id="19" name="文本框 18"/>
          <p:cNvSpPr txBox="1"/>
          <p:nvPr/>
        </p:nvSpPr>
        <p:spPr>
          <a:xfrm>
            <a:off x="4730115" y="1592580"/>
            <a:ext cx="56007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time</a:t>
            </a:r>
            <a:endParaRPr lang="en-US" altLang="zh-CN" sz="120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086600" y="1887855"/>
            <a:ext cx="34734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10028" t="10257" r="9997" b="10012"/>
          <a:stretch>
            <a:fillRect/>
          </a:stretch>
        </p:blipFill>
        <p:spPr>
          <a:xfrm>
            <a:off x="7179945" y="1995170"/>
            <a:ext cx="3095625" cy="23158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rot="16200000">
            <a:off x="6477000" y="3805555"/>
            <a:ext cx="92583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frequency</a:t>
            </a:r>
            <a:endParaRPr lang="en-US" altLang="zh-CN" sz="1200"/>
          </a:p>
        </p:txBody>
      </p:sp>
      <p:sp>
        <p:nvSpPr>
          <p:cNvPr id="26" name="文本框 25"/>
          <p:cNvSpPr txBox="1"/>
          <p:nvPr/>
        </p:nvSpPr>
        <p:spPr>
          <a:xfrm>
            <a:off x="9999980" y="1595120"/>
            <a:ext cx="56007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time</a:t>
            </a:r>
            <a:endParaRPr lang="en-US" altLang="zh-CN" sz="1200"/>
          </a:p>
        </p:txBody>
      </p:sp>
      <p:sp>
        <p:nvSpPr>
          <p:cNvPr id="27" name="右箭头 26"/>
          <p:cNvSpPr/>
          <p:nvPr/>
        </p:nvSpPr>
        <p:spPr>
          <a:xfrm>
            <a:off x="5373370" y="3014980"/>
            <a:ext cx="1444625" cy="827405"/>
          </a:xfrm>
          <a:prstGeom prst="rightArrow">
            <a:avLst/>
          </a:prstGeom>
          <a:solidFill>
            <a:srgbClr val="A6A6A6">
              <a:alpha val="5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>
                <a:solidFill>
                  <a:schemeClr val="tx1"/>
                </a:solidFill>
                <a:latin typeface="DejaVu Math TeX Gyre" panose="02000503000000000000" charset="0"/>
                <a:cs typeface="DejaVu Math TeX Gyre" panose="02000503000000000000" charset="0"/>
              </a:rPr>
              <a:t>F（·）</a:t>
            </a:r>
            <a:endParaRPr lang="en-US" altLang="zh-CN" i="1">
              <a:solidFill>
                <a:schemeClr val="tx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28" name="文本占位符 4"/>
          <p:cNvSpPr txBox="1"/>
          <p:nvPr/>
        </p:nvSpPr>
        <p:spPr>
          <a:xfrm>
            <a:off x="411480" y="5184775"/>
            <a:ext cx="11198225" cy="56705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400" dirty="0">
                <a:solidFill>
                  <a:schemeClr val="tx1"/>
                </a:solidFill>
                <a:latin typeface="+mn-ea"/>
              </a:rPr>
              <a:t>基于</a:t>
            </a:r>
            <a:r>
              <a:rPr kumimoji="1" sz="2400" b="1" dirty="0">
                <a:solidFill>
                  <a:schemeClr val="accent1"/>
                </a:solidFill>
                <a:latin typeface="+mn-ea"/>
              </a:rPr>
              <a:t>历史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或</a:t>
            </a:r>
            <a:r>
              <a:rPr kumimoji="1" sz="2400" b="1" dirty="0">
                <a:solidFill>
                  <a:schemeClr val="accent1"/>
                </a:solidFill>
                <a:latin typeface="+mn-ea"/>
              </a:rPr>
              <a:t>观测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信道</a:t>
            </a:r>
            <a:r>
              <a:rPr kumimoji="1" lang="zh-CN" sz="2400" dirty="0">
                <a:solidFill>
                  <a:schemeClr val="tx1"/>
                </a:solidFill>
                <a:latin typeface="+mn-ea"/>
              </a:rPr>
              <a:t>状态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kumimoji="1" lang="zh-CN" sz="2400" dirty="0">
                <a:solidFill>
                  <a:schemeClr val="tx1"/>
                </a:solidFill>
                <a:latin typeface="+mn-ea"/>
              </a:rPr>
              <a:t>对</a:t>
            </a:r>
            <a:r>
              <a:rPr kumimoji="1" sz="2400" dirty="0">
                <a:solidFill>
                  <a:schemeClr val="accent1"/>
                </a:solidFill>
                <a:latin typeface="+mn-ea"/>
              </a:rPr>
              <a:t>未来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信道状态</a:t>
            </a:r>
            <a:r>
              <a:rPr kumimoji="1" lang="zh-CN" sz="2400" dirty="0">
                <a:solidFill>
                  <a:schemeClr val="tx1"/>
                </a:solidFill>
                <a:latin typeface="+mn-ea"/>
              </a:rPr>
              <a:t>进行预测</a:t>
            </a:r>
            <a:r>
              <a:rPr kumimoji="1" sz="2400" dirty="0">
                <a:solidFill>
                  <a:schemeClr val="tx1"/>
                </a:solidFill>
                <a:latin typeface="+mn-ea"/>
              </a:rPr>
              <a:t>。</a:t>
            </a:r>
            <a:endParaRPr kumimoji="1" 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12975" y="4467860"/>
            <a:ext cx="169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历史信道状态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766050" y="446786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预测后信道状态</a:t>
            </a: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4238625" y="4297045"/>
            <a:ext cx="0" cy="357505"/>
          </a:xfrm>
          <a:prstGeom prst="line">
            <a:avLst/>
          </a:prstGeom>
          <a:ln w="15875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914525" y="4458970"/>
            <a:ext cx="2324735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920240" y="4297045"/>
            <a:ext cx="0" cy="318770"/>
          </a:xfrm>
          <a:prstGeom prst="line">
            <a:avLst/>
          </a:prstGeom>
          <a:ln w="15875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091680" y="1875790"/>
            <a:ext cx="0" cy="2773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研究现状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783455" y="1963420"/>
            <a:ext cx="7033895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研究现状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4340" y="1965960"/>
            <a:ext cx="356108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184650" y="3654425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4020" y="1953895"/>
            <a:ext cx="3600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传统方法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781685" y="5716905"/>
            <a:ext cx="2861945" cy="50532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</a:rPr>
              <a:t>自回归模型预测器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在简单场景下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kumimoji="1" lang="en-US" sz="2400" dirty="0">
                <a:solidFill>
                  <a:schemeClr val="tx1"/>
                </a:solidFill>
                <a:latin typeface="+mn-ea"/>
              </a:rPr>
              <a:t>传统方法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和</a:t>
            </a:r>
            <a:r>
              <a:rPr kumimoji="1" lang="en-US" sz="2400" dirty="0">
                <a:solidFill>
                  <a:schemeClr val="tx1"/>
                </a:solidFill>
                <a:latin typeface="+mn-ea"/>
              </a:rPr>
              <a:t>深度学习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能够有效预测出未来信道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但基于特定环境数据集的建模</a:t>
            </a:r>
            <a:r>
              <a:rPr kumimoji="1" lang="zh-CN" altLang="en-US" sz="2400" b="1" dirty="0">
                <a:solidFill>
                  <a:schemeClr val="accent1"/>
                </a:solidFill>
                <a:latin typeface="+mn-ea"/>
              </a:rPr>
              <a:t>难以泛化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到实际复杂场景中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。</a:t>
            </a:r>
            <a:endParaRPr kumimoji="1" lang="en-US" altLang="zh-CN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95" y="2578417"/>
            <a:ext cx="4812665" cy="133540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773295" y="1962785"/>
            <a:ext cx="7056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深度学习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88645" y="3029585"/>
                <a:ext cx="3338195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𝐴𝑅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/>
                  <a:t>：</a:t>
                </a:r>
                <a:r>
                  <a:rPr lang="zh-CN" altLang="en-US"/>
                  <a:t>通过过去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𝒑</m:t>
                    </m:r>
                  </m:oMath>
                </a14:m>
                <a:r>
                  <a:rPr lang="zh-CN" altLang="en-US">
                    <a:sym typeface="+mn-ea"/>
                  </a:rPr>
                  <a:t>个</a:t>
                </a:r>
                <a:r>
                  <a:rPr lang="zh-CN" altLang="en-US"/>
                  <a:t>时刻的序列值</a:t>
                </a:r>
                <a:r>
                  <a:rPr lang="zh-CN" altLang="en-US" b="1">
                    <a:solidFill>
                      <a:schemeClr val="accent1"/>
                    </a:solidFill>
                  </a:rPr>
                  <a:t>线性组合</a:t>
                </a:r>
                <a:r>
                  <a:rPr lang="zh-CN" altLang="en-US"/>
                  <a:t>来预测当前值</a:t>
                </a:r>
                <a:endParaRPr lang="zh-CN" altLang="en-US"/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AR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模型系数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]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是零均值高斯噪声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" y="3029585"/>
                <a:ext cx="3338195" cy="2306955"/>
              </a:xfrm>
              <a:prstGeom prst="rect">
                <a:avLst/>
              </a:prstGeom>
              <a:blipFill rotWithShape="1">
                <a:blip r:embed="rId3"/>
                <a:stretch>
                  <a:fillRect b="-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00317" y="3772789"/>
                <a:ext cx="3445510" cy="7023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]+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7" y="3772789"/>
                <a:ext cx="3445510" cy="702310"/>
              </a:xfrm>
              <a:prstGeom prst="rect">
                <a:avLst/>
              </a:prstGeom>
              <a:blipFill rotWithShape="1">
                <a:blip r:embed="rId4"/>
                <a:stretch>
                  <a:fillRect l="-17" t="-36" r="1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7249" r="11364"/>
          <a:stretch>
            <a:fillRect/>
          </a:stretch>
        </p:blipFill>
        <p:spPr>
          <a:xfrm>
            <a:off x="9530715" y="3856990"/>
            <a:ext cx="2160270" cy="2524760"/>
          </a:xfrm>
          <a:prstGeom prst="rect">
            <a:avLst/>
          </a:prstGeom>
        </p:spPr>
      </p:pic>
      <p:sp>
        <p:nvSpPr>
          <p:cNvPr id="4" name="圆角右箭头 3"/>
          <p:cNvSpPr/>
          <p:nvPr/>
        </p:nvSpPr>
        <p:spPr>
          <a:xfrm rot="5400000">
            <a:off x="10747632" y="3132773"/>
            <a:ext cx="641350" cy="755015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579" y="4068363"/>
            <a:ext cx="4257331" cy="23133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55849" y="2638742"/>
            <a:ext cx="1224915" cy="42989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</a:rPr>
              <a:t>复值卷积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18393" y="2599690"/>
            <a:ext cx="834707" cy="42989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卷积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18393" y="3780472"/>
            <a:ext cx="834707" cy="42989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LSTM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464050" y="1971675"/>
            <a:ext cx="735330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研究现状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1835" y="1995805"/>
            <a:ext cx="305181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1675" y="1983740"/>
            <a:ext cx="3078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Transformer</a:t>
            </a:r>
            <a:endParaRPr lang="en-US" altLang="zh-CN" sz="2400"/>
          </a:p>
        </p:txBody>
      </p:sp>
      <p:sp>
        <p:nvSpPr>
          <p:cNvPr id="17" name="文本框 16"/>
          <p:cNvSpPr txBox="1"/>
          <p:nvPr/>
        </p:nvSpPr>
        <p:spPr>
          <a:xfrm>
            <a:off x="819785" y="5787390"/>
            <a:ext cx="2861945" cy="51018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accent1"/>
                </a:solidFill>
              </a:rPr>
              <a:t>GPT</a:t>
            </a:r>
            <a:r>
              <a:rPr lang="zh-CN" altLang="en-US" sz="2400">
                <a:solidFill>
                  <a:schemeClr val="accent1"/>
                </a:solidFill>
              </a:rPr>
              <a:t>架构基础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6456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sz="2400" dirty="0">
                <a:solidFill>
                  <a:schemeClr val="tx1"/>
                </a:solidFill>
                <a:latin typeface="+mn-ea"/>
              </a:rPr>
              <a:t>Transformer 与LLM 通过全局注意力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机制</a:t>
            </a:r>
            <a:r>
              <a:rPr kumimoji="1" lang="en-US" sz="2400" dirty="0">
                <a:solidFill>
                  <a:schemeClr val="tx1"/>
                </a:solidFill>
                <a:latin typeface="+mn-ea"/>
              </a:rPr>
              <a:t>实现并行建模、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提高泛化能力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但</a:t>
            </a:r>
            <a:r>
              <a:rPr kumimoji="1" lang="zh-CN" altLang="en-US" sz="2400" b="1" dirty="0">
                <a:solidFill>
                  <a:schemeClr val="accent1"/>
                </a:solidFill>
                <a:latin typeface="+mn-ea"/>
              </a:rPr>
              <a:t>缺乏空间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结构感知能力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。</a:t>
            </a:r>
            <a:endParaRPr kumimoji="1" lang="en-US" altLang="zh-CN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50080" y="1971040"/>
            <a:ext cx="7380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大语言模型</a:t>
            </a:r>
            <a:endParaRPr lang="zh-CN" altLang="en-US" sz="24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2590800"/>
            <a:ext cx="2992755" cy="306260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177165" y="3662680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928110" y="3662680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r="9516"/>
          <a:stretch>
            <a:fillRect/>
          </a:stretch>
        </p:blipFill>
        <p:spPr>
          <a:xfrm>
            <a:off x="4542790" y="3104515"/>
            <a:ext cx="7233285" cy="22561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23535" y="5653405"/>
            <a:ext cx="5272405" cy="51018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</a:rPr>
              <a:t>微调预训练的大语言模型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90484" t="67000" b="5120"/>
          <a:stretch>
            <a:fillRect/>
          </a:stretch>
        </p:blipFill>
        <p:spPr>
          <a:xfrm>
            <a:off x="11005185" y="2581910"/>
            <a:ext cx="685800" cy="567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视觉</a:t>
            </a:r>
            <a:r>
              <a:rPr lang="en-US" altLang="zh-CN" dirty="0"/>
              <a:t>-</a:t>
            </a:r>
            <a:r>
              <a:rPr lang="zh-CN" altLang="en-US" dirty="0"/>
              <a:t>语言模型</a:t>
            </a:r>
            <a:endParaRPr lang="zh-CN" altLang="en-US" dirty="0"/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119888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lt"/>
              </a:rPr>
              <a:t>视觉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lt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lt"/>
              </a:rPr>
              <a:t>语言模型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lt"/>
              </a:rPr>
              <a:t>（VLM）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ea"/>
              </a:rPr>
              <a:t>通过联合训练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  <a:cs typeface="Songti SC Regular" panose="02010800040101010101" charset="-122"/>
                <a:sym typeface="+mn-ea"/>
              </a:rPr>
              <a:t>视觉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ea"/>
              </a:rPr>
              <a:t>编码器与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  <a:cs typeface="Songti SC Regular" panose="02010800040101010101" charset="-122"/>
                <a:sym typeface="+mn-ea"/>
              </a:rPr>
              <a:t>语言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Songti SC Regular" panose="02010800040101010101" charset="-122"/>
                <a:sym typeface="+mn-ea"/>
              </a:rPr>
              <a:t>编码器，在对比学习中实现图像与文本的对齐。</a:t>
            </a:r>
            <a:endParaRPr lang="zh-CN" altLang="en-US" sz="2400" dirty="0">
              <a:solidFill>
                <a:schemeClr val="tx1"/>
              </a:solidFill>
              <a:latin typeface="+mn-ea"/>
              <a:cs typeface="Songti SC Regular" panose="020108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  <a:latin typeface="+mn-ea"/>
              <a:cs typeface="Songti SC Regular" panose="020108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Songti SC Regular" panose="02010800040101010101" charset="-122"/>
              <a:sym typeface="+mn-lt"/>
            </a:endParaRPr>
          </a:p>
          <a:p>
            <a:pPr algn="l"/>
            <a:endParaRPr kumimoji="1" lang="en-US" altLang="zh-CN" sz="2400" dirty="0">
              <a:solidFill>
                <a:schemeClr val="tx1"/>
              </a:solidFill>
              <a:latin typeface="+mn-ea"/>
              <a:cs typeface="Songti SC Regular" panose="020108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202180"/>
            <a:ext cx="8506460" cy="428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YTY4ZTQyMzY5YmJjOWIwOTQ1OWUyYTU1NTk0NTM4MjkifQ=="/>
</p:tagLst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WPS 演示</Application>
  <PresentationFormat>宽屏</PresentationFormat>
  <Paragraphs>184</Paragraphs>
  <Slides>21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DejaVu Math TeX Gyre</vt:lpstr>
      <vt:lpstr>Cambria Math</vt:lpstr>
      <vt:lpstr>Kingsoft Math</vt:lpstr>
      <vt:lpstr>Songti SC Regular</vt:lpstr>
      <vt:lpstr>汉仪旗黑</vt:lpstr>
      <vt:lpstr>宋体</vt:lpstr>
      <vt:lpstr>Arial Unicode MS</vt:lpstr>
      <vt:lpstr>Arial Black</vt:lpstr>
      <vt:lpstr>Calibri</vt:lpstr>
      <vt:lpstr>Helvetica Neue</vt:lpstr>
      <vt:lpstr>汉仪书宋二KW</vt:lpstr>
      <vt:lpstr>Songti SC</vt:lpstr>
      <vt:lpstr>Times New Roman</vt:lpstr>
      <vt:lpstr>Songti SC Bold</vt:lpstr>
      <vt:lpstr>Arial Bold</vt:lpstr>
      <vt:lpstr>微软雅黑</vt:lpstr>
      <vt:lpstr>Office 主题​​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吴伯涛</cp:lastModifiedBy>
  <cp:revision>580</cp:revision>
  <dcterms:created xsi:type="dcterms:W3CDTF">2025-11-30T13:28:40Z</dcterms:created>
  <dcterms:modified xsi:type="dcterms:W3CDTF">2025-11-30T13:28:40Z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308C7F26ABFBD9E959460669DF167DAF_42</vt:lpwstr>
  </property>
  <property fmtid="{D5CDD505-2E9C-101B-9397-08002B2CF9AE}" pid="3" name="KSOProductBuildVer">
    <vt:lpwstr>2052-6.12.1.8902</vt:lpwstr>
  </property>
</Properties>
</file>